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0"/>
      <p:regular r:id="rId14"/>
    </p:embeddedFont>
    <p:embeddedFont>
      <p:font typeface="Arimo Bold" panose="020B0604020202020204" charset="0"/>
      <p:regular r:id="rId15"/>
    </p:embeddedFont>
    <p:embeddedFont>
      <p:font typeface="Barlow" panose="00000500000000000000" pitchFamily="2" charset="0"/>
      <p:regular r:id="rId16"/>
    </p:embeddedFont>
    <p:embeddedFont>
      <p:font typeface="Barlow Bold" panose="00000800000000000000" charset="0"/>
      <p:regular r:id="rId17"/>
    </p:embeddedFont>
    <p:embeddedFont>
      <p:font typeface="Barlow Bold Italic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7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01329" y="2868216"/>
            <a:ext cx="9227344" cy="157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Guia Completo de Pandas para Iniciantes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329" y="4773066"/>
            <a:ext cx="9227344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Domine a biblioteca mais poderosa do Python para análise de dados. Este guia prático apresenta os comandos essenciais do pandas que todo desenvolvedor iniciante precisa conhecer para manipular, analisar e processar dados de forma eficiente.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329" y="6844904"/>
            <a:ext cx="9227344" cy="52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 i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 Gabriel Dias e Davi Reis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930129" y="233363"/>
            <a:ext cx="1132849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Análise Avançada: Relatórios e Junções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5841" y="2019002"/>
            <a:ext cx="7019181" cy="5795665"/>
            <a:chOff x="0" y="0"/>
            <a:chExt cx="9358908" cy="7727553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34035" y="2337198"/>
            <a:ext cx="825996" cy="825996"/>
            <a:chOff x="0" y="0"/>
            <a:chExt cx="1101328" cy="11013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61147" y="2517874"/>
            <a:ext cx="371624" cy="464641"/>
            <a:chOff x="0" y="0"/>
            <a:chExt cx="495498" cy="61952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4" r="11" b="-2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234035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Gerando Relatórios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234035" y="4130725"/>
            <a:ext cx="6382791" cy="1293911"/>
            <a:chOff x="0" y="0"/>
            <a:chExt cx="8510388" cy="17252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0397" cy="1725295"/>
            </a:xfrm>
            <a:custGeom>
              <a:avLst/>
              <a:gdLst/>
              <a:ahLst/>
              <a:cxnLst/>
              <a:rect l="l" t="t" r="r" b="b"/>
              <a:pathLst>
                <a:path w="8510397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1174496"/>
                  </a:lnTo>
                  <a:cubicBezTo>
                    <a:pt x="8510397" y="1478661"/>
                    <a:pt x="8263763" y="1725295"/>
                    <a:pt x="7959598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220342" y="4130725"/>
            <a:ext cx="6410176" cy="1293911"/>
            <a:chOff x="0" y="0"/>
            <a:chExt cx="8546902" cy="17252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46974" cy="1725295"/>
            </a:xfrm>
            <a:custGeom>
              <a:avLst/>
              <a:gdLst/>
              <a:ahLst/>
              <a:cxnLst/>
              <a:rect l="l" t="t" r="r" b="b"/>
              <a:pathLst>
                <a:path w="8546974" h="1725295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670177"/>
                  </a:lnTo>
                  <a:cubicBezTo>
                    <a:pt x="8546974" y="1700530"/>
                    <a:pt x="8522336" y="1725295"/>
                    <a:pt x="8491855" y="1725295"/>
                  </a:cubicBezTo>
                  <a:lnTo>
                    <a:pt x="55118" y="1725295"/>
                  </a:lnTo>
                  <a:cubicBezTo>
                    <a:pt x="24765" y="1725295"/>
                    <a:pt x="0" y="1700657"/>
                    <a:pt x="0" y="16701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495675" y="4203799"/>
            <a:ext cx="5859512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relatorio = df[['col1', 'col2']].groupby('col1').sum()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4035" y="5648622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relatórios agrupados por categorias usando .groupby(). Além de .sum(), você pode usar .mean(), .count() e outras funções agregadoras para análises detalhadas.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181779" y="2019002"/>
            <a:ext cx="7019181" cy="5795665"/>
            <a:chOff x="0" y="0"/>
            <a:chExt cx="9358908" cy="772755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499972" y="2337198"/>
            <a:ext cx="825996" cy="825996"/>
            <a:chOff x="0" y="0"/>
            <a:chExt cx="1101328" cy="11013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727085" y="2517874"/>
            <a:ext cx="371624" cy="464641"/>
            <a:chOff x="0" y="0"/>
            <a:chExt cx="495498" cy="619522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4" r="11" b="-246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0499972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Unindo DataFrames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499972" y="4130725"/>
            <a:ext cx="6382791" cy="853380"/>
            <a:chOff x="0" y="0"/>
            <a:chExt cx="8510388" cy="11378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10397" cy="1137920"/>
            </a:xfrm>
            <a:custGeom>
              <a:avLst/>
              <a:gdLst/>
              <a:ahLst/>
              <a:cxnLst/>
              <a:rect l="l" t="t" r="r" b="b"/>
              <a:pathLst>
                <a:path w="8510397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587121"/>
                  </a:lnTo>
                  <a:cubicBezTo>
                    <a:pt x="8510397" y="891286"/>
                    <a:pt x="8263763" y="1137920"/>
                    <a:pt x="7959598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486281" y="4130725"/>
            <a:ext cx="6410176" cy="853380"/>
            <a:chOff x="0" y="0"/>
            <a:chExt cx="8546902" cy="1137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46974" cy="1137920"/>
            </a:xfrm>
            <a:custGeom>
              <a:avLst/>
              <a:gdLst/>
              <a:ahLst/>
              <a:cxnLst/>
              <a:rect l="l" t="t" r="r" b="b"/>
              <a:pathLst>
                <a:path w="854697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082802"/>
                  </a:lnTo>
                  <a:cubicBezTo>
                    <a:pt x="8546974" y="1113155"/>
                    <a:pt x="8522336" y="1137920"/>
                    <a:pt x="8491855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761612" y="4203799"/>
            <a:ext cx="5859513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df1 = df1.merge(df2)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99972" y="5208091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DataFrames relacionados baseado em colunas comuns, similar a um JOIN em SQL. Essencial para análises que envolvem múltiplas fontes de dados relacionadas.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0129" y="8024366"/>
            <a:ext cx="14256544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Parabéns! Você agora possui o conhecimento fundamental para começar a trabalhar com pandas. Estes comandos formam a base para análises de dados mais complexas e são utilizados diariamente por cientistas de dados e desenvolvedores em todo o mundo.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328672" y="1444278"/>
            <a:ext cx="7306081" cy="8068081"/>
          </a:xfrm>
          <a:custGeom>
            <a:avLst/>
            <a:gdLst/>
            <a:ahLst/>
            <a:cxnLst/>
            <a:rect l="l" t="t" r="r" b="b"/>
            <a:pathLst>
              <a:path w="7306081" h="8068081">
                <a:moveTo>
                  <a:pt x="0" y="0"/>
                </a:moveTo>
                <a:lnTo>
                  <a:pt x="7306081" y="0"/>
                </a:lnTo>
                <a:lnTo>
                  <a:pt x="7306081" y="8068080"/>
                </a:lnTo>
                <a:lnTo>
                  <a:pt x="0" y="806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4" r="-52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8829" y="2634863"/>
            <a:ext cx="9812342" cy="16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11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Acesse o QR CODE para receber o conteúdo do curso!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99859"/>
            <a:ext cx="6670828" cy="70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6"/>
              </a:lnSpc>
            </a:pPr>
            <a:r>
              <a:rPr lang="en-US" sz="3688" b="1" i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 Gabriel Dias e Davi Reis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20426"/>
            <a:ext cx="7113890" cy="208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2"/>
              </a:lnSpc>
            </a:pPr>
            <a:r>
              <a:rPr lang="en-US" sz="398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Pandas na prática: usando Python para análise de dados</a:t>
            </a:r>
          </a:p>
          <a:p>
            <a:pPr algn="l">
              <a:lnSpc>
                <a:spcPts val="5572"/>
              </a:lnSpc>
            </a:pPr>
            <a:endParaRPr lang="en-US" sz="3980">
              <a:solidFill>
                <a:srgbClr val="E0E4E6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1109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6326" y="3385489"/>
            <a:ext cx="8692573" cy="7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3"/>
              </a:lnSpc>
            </a:pPr>
            <a:r>
              <a:rPr lang="en-US" sz="44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Primeiros Passos com Pandas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326" y="4332315"/>
            <a:ext cx="5150891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 Biblioteca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326" y="4937152"/>
            <a:ext cx="15856668" cy="87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Todo projeto com pandas começa com a importação da biblioteca. O apelido pd é uma convenção universal que torna o código mais limpo e legível.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6326" y="6243394"/>
            <a:ext cx="16112729" cy="853380"/>
            <a:chOff x="0" y="0"/>
            <a:chExt cx="21483638" cy="1137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83701" cy="1137920"/>
            </a:xfrm>
            <a:custGeom>
              <a:avLst/>
              <a:gdLst/>
              <a:ahLst/>
              <a:cxnLst/>
              <a:rect l="l" t="t" r="r" b="b"/>
              <a:pathLst>
                <a:path w="21483701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21428583" y="0"/>
                  </a:lnTo>
                  <a:cubicBezTo>
                    <a:pt x="21458937" y="0"/>
                    <a:pt x="21483701" y="24638"/>
                    <a:pt x="21483701" y="55118"/>
                  </a:cubicBezTo>
                  <a:lnTo>
                    <a:pt x="21483701" y="1082802"/>
                  </a:lnTo>
                  <a:cubicBezTo>
                    <a:pt x="21483701" y="1113155"/>
                    <a:pt x="21459064" y="1137920"/>
                    <a:pt x="21428583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97791" y="6292828"/>
            <a:ext cx="6106636" cy="59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283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356" y="7249174"/>
            <a:ext cx="16925032" cy="55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 linha simples dá acesso a todas as funcionalidades poderosas do pandas para manipulação de dados.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29095" y="345011"/>
            <a:ext cx="5206752" cy="2472630"/>
            <a:chOff x="0" y="0"/>
            <a:chExt cx="6942337" cy="3296840"/>
          </a:xfrm>
        </p:grpSpPr>
        <p:sp>
          <p:nvSpPr>
            <p:cNvPr id="14" name="Freeform 14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-696085" y="562557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Extensões necessárias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5166" y="1223848"/>
            <a:ext cx="4754612" cy="156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</a:t>
            </a:r>
            <a:r>
              <a:rPr lang="en-US" sz="2441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Extensão</a:t>
            </a: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do Python</a:t>
            </a:r>
          </a:p>
          <a:p>
            <a:pPr algn="l">
              <a:lnSpc>
                <a:spcPts val="3083"/>
              </a:lnSpc>
              <a:spcBef>
                <a:spcPct val="0"/>
              </a:spcBef>
            </a:pP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</a:t>
            </a:r>
            <a:r>
              <a:rPr lang="en-US" sz="2441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Extensão</a:t>
            </a: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do </a:t>
            </a:r>
            <a:r>
              <a:rPr lang="en-US" sz="2441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Jupyter</a:t>
            </a: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Notebook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2441" b="1" dirty="0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 - .</a:t>
            </a:r>
            <a:r>
              <a:rPr lang="en-US" sz="2441" b="1" dirty="0" err="1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ipynb</a:t>
            </a:r>
            <a:endParaRPr lang="en-US" sz="2441" b="1" dirty="0">
              <a:solidFill>
                <a:srgbClr val="FF3131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</a:t>
            </a:r>
            <a:r>
              <a:rPr lang="en-US" sz="2441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Extensão</a:t>
            </a:r>
            <a:r>
              <a:rPr lang="en-US" sz="2441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Office </a:t>
            </a:r>
            <a:r>
              <a:rPr lang="en-US" sz="2441" b="1" dirty="0" err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Viwer</a:t>
            </a:r>
            <a:endParaRPr lang="en-US" sz="2441" b="1" dirty="0">
              <a:solidFill>
                <a:srgbClr val="FFFFFF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6208041" y="345011"/>
            <a:ext cx="5206752" cy="2472630"/>
            <a:chOff x="0" y="0"/>
            <a:chExt cx="6942337" cy="3296840"/>
          </a:xfrm>
        </p:grpSpPr>
        <p:sp>
          <p:nvSpPr>
            <p:cNvPr id="19" name="Freeform 19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253418" y="514932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instalações no terminal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0624" y="1287891"/>
            <a:ext cx="5206752" cy="7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pip install pandas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⁠pip install openpyxl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6337" y="-17308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87041" y="4269730"/>
            <a:ext cx="5206752" cy="4253805"/>
            <a:chOff x="0" y="0"/>
            <a:chExt cx="6942337" cy="5671740"/>
          </a:xfrm>
        </p:grpSpPr>
        <p:sp>
          <p:nvSpPr>
            <p:cNvPr id="7" name="Freeform 7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05235" y="5280124"/>
            <a:ext cx="4570362" cy="853380"/>
            <a:chOff x="0" y="0"/>
            <a:chExt cx="6093817" cy="1137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91542" y="5280124"/>
            <a:ext cx="4597747" cy="853380"/>
            <a:chOff x="0" y="0"/>
            <a:chExt cx="6130330" cy="1137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540550" y="4269730"/>
            <a:ext cx="5206752" cy="4253805"/>
            <a:chOff x="0" y="0"/>
            <a:chExt cx="6942337" cy="5671740"/>
          </a:xfrm>
        </p:grpSpPr>
        <p:sp>
          <p:nvSpPr>
            <p:cNvPr id="14" name="Freeform 14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858744" y="5280124"/>
            <a:ext cx="4570362" cy="853380"/>
            <a:chOff x="0" y="0"/>
            <a:chExt cx="6093817" cy="1137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845052" y="5280124"/>
            <a:ext cx="4597747" cy="853380"/>
            <a:chOff x="0" y="0"/>
            <a:chExt cx="6130330" cy="1137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1994059" y="4269730"/>
            <a:ext cx="5206752" cy="4253805"/>
            <a:chOff x="0" y="0"/>
            <a:chExt cx="6942337" cy="5671740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312254" y="5280124"/>
            <a:ext cx="4570362" cy="1293911"/>
            <a:chOff x="0" y="0"/>
            <a:chExt cx="6093817" cy="17252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93968" cy="1725295"/>
            </a:xfrm>
            <a:custGeom>
              <a:avLst/>
              <a:gdLst/>
              <a:ahLst/>
              <a:cxnLst/>
              <a:rect l="l" t="t" r="r" b="b"/>
              <a:pathLst>
                <a:path w="6093968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1174496"/>
                  </a:lnTo>
                  <a:cubicBezTo>
                    <a:pt x="6093968" y="1478661"/>
                    <a:pt x="5847334" y="1725295"/>
                    <a:pt x="5543169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298561" y="5280124"/>
            <a:ext cx="4597747" cy="1603624"/>
            <a:chOff x="0" y="0"/>
            <a:chExt cx="6130330" cy="21381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130417" cy="2138245"/>
            </a:xfrm>
            <a:custGeom>
              <a:avLst/>
              <a:gdLst/>
              <a:ahLst/>
              <a:cxnLst/>
              <a:rect l="l" t="t" r="r" b="b"/>
              <a:pathLst>
                <a:path w="6130417" h="2138245">
                  <a:moveTo>
                    <a:pt x="0" y="68311"/>
                  </a:moveTo>
                  <a:cubicBezTo>
                    <a:pt x="0" y="30535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30535"/>
                    <a:pt x="6130417" y="68311"/>
                  </a:cubicBezTo>
                  <a:lnTo>
                    <a:pt x="6130417" y="2069953"/>
                  </a:lnTo>
                  <a:cubicBezTo>
                    <a:pt x="6130417" y="2107571"/>
                    <a:pt x="6105779" y="2138245"/>
                    <a:pt x="6075299" y="2138245"/>
                  </a:cubicBezTo>
                  <a:lnTo>
                    <a:pt x="55118" y="2138245"/>
                  </a:lnTo>
                  <a:cubicBezTo>
                    <a:pt x="24765" y="2138245"/>
                    <a:pt x="0" y="2107729"/>
                    <a:pt x="0" y="2069953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01329" y="1729979"/>
            <a:ext cx="6119217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Criando DataFrames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01329" y="3007519"/>
            <a:ext cx="16085344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DataFrames são a estrutura fundamental do pandas - como tabelas inteligentes que armazenam seus dados. Existem várias formas de criar um DataFrame dependendo da sua necessidade.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5235" y="4498181"/>
            <a:ext cx="319459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 partir de Dicionários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66875" y="5353199"/>
            <a:ext cx="4047084" cy="4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pd.DataFrame(vendas)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5235" y="6357491"/>
            <a:ext cx="4570362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 mais comum para criar DataFrames com dados existentes organizados em formato de dicionário Python.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5874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DataFrame Vazio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20384" y="5353199"/>
            <a:ext cx="4047084" cy="4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58744" y="6357491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uma estrutura vazia que pode ser preenchida posteriormente com dados.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1225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Vazio com Colunas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364199" y="5300007"/>
            <a:ext cx="4836612" cy="127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8"/>
              </a:lnSpc>
            </a:pPr>
            <a:r>
              <a:rPr lang="en-US" sz="2083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pd.DataFrame(columns=['coluna1', 'coluna2'])</a:t>
            </a:r>
          </a:p>
          <a:p>
            <a:pPr algn="l">
              <a:lnSpc>
                <a:spcPts val="3369"/>
              </a:lnSpc>
            </a:pPr>
            <a:r>
              <a:rPr lang="en-US" sz="2083">
                <a:solidFill>
                  <a:srgbClr val="FF3131"/>
                </a:solidFill>
                <a:latin typeface="Consolas"/>
                <a:ea typeface="Consolas"/>
                <a:cs typeface="Consolas"/>
                <a:sym typeface="Consolas"/>
              </a:rPr>
              <a:t>df.loc[0] = [“produto”, 10, 50]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12254" y="6798022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 a estrutura das colunas antecipadamente, ideal para projetos organizados.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7211" y="675382"/>
            <a:ext cx="8839349" cy="75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Dominando a Seleção de Colunas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412" y="2065735"/>
            <a:ext cx="16233576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Selecionar colunas específicas é uma das operações mais frequentes na análise de dados. O pandas oferece métodos flexíveis para acessar exatamente os dados que você precisa.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211" y="3459064"/>
            <a:ext cx="5239940" cy="28575"/>
            <a:chOff x="0" y="0"/>
            <a:chExt cx="6986587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6524" cy="38100"/>
            </a:xfrm>
            <a:custGeom>
              <a:avLst/>
              <a:gdLst/>
              <a:ahLst/>
              <a:cxnLst/>
              <a:rect l="l" t="t" r="r" b="b"/>
              <a:pathLst>
                <a:path w="6986524" h="38100">
                  <a:moveTo>
                    <a:pt x="0" y="0"/>
                  </a:moveTo>
                  <a:lnTo>
                    <a:pt x="6986524" y="0"/>
                  </a:lnTo>
                  <a:lnTo>
                    <a:pt x="698652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696717"/>
            <a:ext cx="393092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Coluna Única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7211" y="4289971"/>
            <a:ext cx="5239940" cy="796081"/>
            <a:chOff x="0" y="0"/>
            <a:chExt cx="6986587" cy="10614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6524" cy="1061466"/>
            </a:xfrm>
            <a:custGeom>
              <a:avLst/>
              <a:gdLst/>
              <a:ahLst/>
              <a:cxnLst/>
              <a:rect l="l" t="t" r="r" b="b"/>
              <a:pathLst>
                <a:path w="6986524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2936" y="0"/>
                  </a:lnTo>
                  <a:cubicBezTo>
                    <a:pt x="6756654" y="0"/>
                    <a:pt x="6986524" y="229997"/>
                    <a:pt x="6986524" y="513588"/>
                  </a:cubicBezTo>
                  <a:lnTo>
                    <a:pt x="6986524" y="547751"/>
                  </a:lnTo>
                  <a:cubicBezTo>
                    <a:pt x="6986524" y="831469"/>
                    <a:pt x="6756527" y="1061339"/>
                    <a:pt x="6472936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4412" y="4289971"/>
            <a:ext cx="5265539" cy="796081"/>
            <a:chOff x="0" y="0"/>
            <a:chExt cx="7020718" cy="1061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20687" cy="1061466"/>
            </a:xfrm>
            <a:custGeom>
              <a:avLst/>
              <a:gdLst/>
              <a:ahLst/>
              <a:cxnLst/>
              <a:rect l="l" t="t" r="r" b="b"/>
              <a:pathLst>
                <a:path w="7020687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379" y="0"/>
                  </a:lnTo>
                  <a:cubicBezTo>
                    <a:pt x="6997700" y="0"/>
                    <a:pt x="7020687" y="22987"/>
                    <a:pt x="7020687" y="51308"/>
                  </a:cubicBezTo>
                  <a:lnTo>
                    <a:pt x="7020687" y="1010031"/>
                  </a:lnTo>
                  <a:cubicBezTo>
                    <a:pt x="7020687" y="1038352"/>
                    <a:pt x="6997700" y="1061339"/>
                    <a:pt x="6969379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71141" y="4368254"/>
            <a:ext cx="4752082" cy="4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df['produto']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211" y="5289202"/>
            <a:ext cx="523994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Series com todos os valores da coluna especificada.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3881" y="3459064"/>
            <a:ext cx="5240090" cy="28575"/>
            <a:chOff x="0" y="0"/>
            <a:chExt cx="698678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523881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Múltiplas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23881" y="4289971"/>
            <a:ext cx="5240090" cy="796081"/>
            <a:chOff x="0" y="0"/>
            <a:chExt cx="6986787" cy="10614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511081" y="4289971"/>
            <a:ext cx="5265687" cy="796081"/>
            <a:chOff x="0" y="0"/>
            <a:chExt cx="7020917" cy="10614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6767810" y="4368254"/>
            <a:ext cx="4752231" cy="4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df[['produto', 'quantidade']]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3881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 lista dupla para selecionar várias colunas simultaneamente.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20699" y="3459064"/>
            <a:ext cx="5240090" cy="28575"/>
            <a:chOff x="0" y="0"/>
            <a:chExt cx="698678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020699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Valores Únicos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020699" y="4289971"/>
            <a:ext cx="5240090" cy="796081"/>
            <a:chOff x="0" y="0"/>
            <a:chExt cx="6986787" cy="10614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07900" y="4289971"/>
            <a:ext cx="5265687" cy="796081"/>
            <a:chOff x="0" y="0"/>
            <a:chExt cx="7020917" cy="10614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264628" y="4368254"/>
            <a:ext cx="4752231" cy="4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df['produto'].unique()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0699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 todos os valores distintos presentes na coluna.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7211" y="7054006"/>
            <a:ext cx="7988350" cy="28575"/>
            <a:chOff x="0" y="0"/>
            <a:chExt cx="10651133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51109" cy="38100"/>
            </a:xfrm>
            <a:custGeom>
              <a:avLst/>
              <a:gdLst/>
              <a:ahLst/>
              <a:cxnLst/>
              <a:rect l="l" t="t" r="r" b="b"/>
              <a:pathLst>
                <a:path w="10651109" h="38100">
                  <a:moveTo>
                    <a:pt x="0" y="0"/>
                  </a:moveTo>
                  <a:lnTo>
                    <a:pt x="10651109" y="0"/>
                  </a:lnTo>
                  <a:lnTo>
                    <a:pt x="106511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27211" y="7210871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Contagem de Únicos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7211" y="7884914"/>
            <a:ext cx="7988350" cy="796081"/>
            <a:chOff x="0" y="0"/>
            <a:chExt cx="10651133" cy="10614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51109" cy="1061466"/>
            </a:xfrm>
            <a:custGeom>
              <a:avLst/>
              <a:gdLst/>
              <a:ahLst/>
              <a:cxnLst/>
              <a:rect l="l" t="t" r="r" b="b"/>
              <a:pathLst>
                <a:path w="10651109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521" y="0"/>
                  </a:lnTo>
                  <a:cubicBezTo>
                    <a:pt x="10421239" y="0"/>
                    <a:pt x="10651109" y="229997"/>
                    <a:pt x="10651109" y="513588"/>
                  </a:cubicBezTo>
                  <a:lnTo>
                    <a:pt x="10651109" y="547751"/>
                  </a:lnTo>
                  <a:cubicBezTo>
                    <a:pt x="10651109" y="831469"/>
                    <a:pt x="10421112" y="1061339"/>
                    <a:pt x="10137521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14412" y="7884914"/>
            <a:ext cx="8013947" cy="796081"/>
            <a:chOff x="0" y="0"/>
            <a:chExt cx="10685263" cy="106144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5145" cy="1061466"/>
            </a:xfrm>
            <a:custGeom>
              <a:avLst/>
              <a:gdLst/>
              <a:ahLst/>
              <a:cxnLst/>
              <a:rect l="l" t="t" r="r" b="b"/>
              <a:pathLst>
                <a:path w="10685145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3837" y="0"/>
                  </a:lnTo>
                  <a:cubicBezTo>
                    <a:pt x="10662158" y="0"/>
                    <a:pt x="10685145" y="22987"/>
                    <a:pt x="10685145" y="51308"/>
                  </a:cubicBezTo>
                  <a:lnTo>
                    <a:pt x="10685145" y="1010031"/>
                  </a:lnTo>
                  <a:cubicBezTo>
                    <a:pt x="10685145" y="1038352"/>
                    <a:pt x="10662158" y="1061339"/>
                    <a:pt x="10633837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271141" y="7963197"/>
            <a:ext cx="7500491" cy="4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df['produto'].nunique()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7211" y="8884146"/>
            <a:ext cx="7988350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o número total de valores únicos na coluna.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272290" y="7054006"/>
            <a:ext cx="7988499" cy="28575"/>
            <a:chOff x="0" y="0"/>
            <a:chExt cx="10651332" cy="38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51363" cy="38100"/>
            </a:xfrm>
            <a:custGeom>
              <a:avLst/>
              <a:gdLst/>
              <a:ahLst/>
              <a:cxnLst/>
              <a:rect l="l" t="t" r="r" b="b"/>
              <a:pathLst>
                <a:path w="10651363" h="38100">
                  <a:moveTo>
                    <a:pt x="0" y="0"/>
                  </a:moveTo>
                  <a:lnTo>
                    <a:pt x="10651363" y="0"/>
                  </a:lnTo>
                  <a:lnTo>
                    <a:pt x="1065136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9259491" y="7243564"/>
            <a:ext cx="323435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Frequência de Valores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272290" y="7884914"/>
            <a:ext cx="7988499" cy="796081"/>
            <a:chOff x="0" y="0"/>
            <a:chExt cx="10651332" cy="106144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651236" cy="1061466"/>
            </a:xfrm>
            <a:custGeom>
              <a:avLst/>
              <a:gdLst/>
              <a:ahLst/>
              <a:cxnLst/>
              <a:rect l="l" t="t" r="r" b="b"/>
              <a:pathLst>
                <a:path w="10651236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648" y="0"/>
                  </a:lnTo>
                  <a:cubicBezTo>
                    <a:pt x="10421366" y="0"/>
                    <a:pt x="10651236" y="229997"/>
                    <a:pt x="10651236" y="513588"/>
                  </a:cubicBezTo>
                  <a:lnTo>
                    <a:pt x="10651236" y="547751"/>
                  </a:lnTo>
                  <a:cubicBezTo>
                    <a:pt x="10651236" y="831469"/>
                    <a:pt x="10421239" y="1061339"/>
                    <a:pt x="10137648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9259491" y="7884914"/>
            <a:ext cx="8014098" cy="796081"/>
            <a:chOff x="0" y="0"/>
            <a:chExt cx="10685463" cy="106144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685399" cy="1061466"/>
            </a:xfrm>
            <a:custGeom>
              <a:avLst/>
              <a:gdLst/>
              <a:ahLst/>
              <a:cxnLst/>
              <a:rect l="l" t="t" r="r" b="b"/>
              <a:pathLst>
                <a:path w="10685399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4091" y="0"/>
                  </a:lnTo>
                  <a:cubicBezTo>
                    <a:pt x="10662412" y="0"/>
                    <a:pt x="10685399" y="22987"/>
                    <a:pt x="10685399" y="51308"/>
                  </a:cubicBezTo>
                  <a:lnTo>
                    <a:pt x="10685399" y="1010031"/>
                  </a:lnTo>
                  <a:cubicBezTo>
                    <a:pt x="10685399" y="1038352"/>
                    <a:pt x="10662412" y="1061339"/>
                    <a:pt x="10634091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516219" y="7963197"/>
            <a:ext cx="7500640" cy="41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df['produto'].value_counts()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72290" y="8884146"/>
            <a:ext cx="7988499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cada valor único e quantas vezes aparece nos dados.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4732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2564" y="370080"/>
            <a:ext cx="6926028" cy="52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2"/>
              </a:lnSpc>
            </a:pPr>
            <a:r>
              <a:rPr lang="en-US" sz="318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Poder do df.loc: Seleção Avançada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564" y="1125587"/>
            <a:ext cx="17205721" cy="1132954"/>
            <a:chOff x="0" y="0"/>
            <a:chExt cx="22940962" cy="1510605"/>
          </a:xfrm>
        </p:grpSpPr>
        <p:sp>
          <p:nvSpPr>
            <p:cNvPr id="8" name="Freeform 8"/>
            <p:cNvSpPr/>
            <p:nvPr/>
          </p:nvSpPr>
          <p:spPr>
            <a:xfrm>
              <a:off x="12700" y="9721"/>
              <a:ext cx="22915500" cy="1491156"/>
            </a:xfrm>
            <a:custGeom>
              <a:avLst/>
              <a:gdLst/>
              <a:ahLst/>
              <a:cxnLst/>
              <a:rect l="l" t="t" r="r" b="b"/>
              <a:pathLst>
                <a:path w="22915500" h="1491156">
                  <a:moveTo>
                    <a:pt x="0" y="210759"/>
                  </a:moveTo>
                  <a:cubicBezTo>
                    <a:pt x="0" y="9439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4395"/>
                    <a:pt x="22915500" y="210759"/>
                  </a:cubicBezTo>
                  <a:lnTo>
                    <a:pt x="22915500" y="1280398"/>
                  </a:lnTo>
                  <a:cubicBezTo>
                    <a:pt x="22915500" y="1396859"/>
                    <a:pt x="22790786" y="1491156"/>
                    <a:pt x="22636862" y="1491156"/>
                  </a:cubicBezTo>
                  <a:lnTo>
                    <a:pt x="278638" y="1491156"/>
                  </a:lnTo>
                  <a:cubicBezTo>
                    <a:pt x="124714" y="1491156"/>
                    <a:pt x="0" y="1396762"/>
                    <a:pt x="0" y="128039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940900" cy="1510598"/>
            </a:xfrm>
            <a:custGeom>
              <a:avLst/>
              <a:gdLst/>
              <a:ahLst/>
              <a:cxnLst/>
              <a:rect l="l" t="t" r="r" b="b"/>
              <a:pathLst>
                <a:path w="22940900" h="1510598">
                  <a:moveTo>
                    <a:pt x="0" y="220480"/>
                  </a:moveTo>
                  <a:cubicBezTo>
                    <a:pt x="0" y="9857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721"/>
                  </a:lnTo>
                  <a:lnTo>
                    <a:pt x="22649562" y="0"/>
                  </a:lnTo>
                  <a:cubicBezTo>
                    <a:pt x="22810344" y="0"/>
                    <a:pt x="22940900" y="98574"/>
                    <a:pt x="22940900" y="220480"/>
                  </a:cubicBezTo>
                  <a:lnTo>
                    <a:pt x="22928200" y="220480"/>
                  </a:lnTo>
                  <a:lnTo>
                    <a:pt x="22940900" y="220480"/>
                  </a:lnTo>
                  <a:lnTo>
                    <a:pt x="22940900" y="1290119"/>
                  </a:lnTo>
                  <a:lnTo>
                    <a:pt x="22928200" y="1290119"/>
                  </a:lnTo>
                  <a:lnTo>
                    <a:pt x="22940900" y="1290119"/>
                  </a:lnTo>
                  <a:cubicBezTo>
                    <a:pt x="22940900" y="1412024"/>
                    <a:pt x="22810344" y="1510598"/>
                    <a:pt x="22649562" y="1510598"/>
                  </a:cubicBezTo>
                  <a:lnTo>
                    <a:pt x="22649562" y="1500877"/>
                  </a:lnTo>
                  <a:lnTo>
                    <a:pt x="22649562" y="1510598"/>
                  </a:lnTo>
                  <a:lnTo>
                    <a:pt x="291338" y="1510598"/>
                  </a:lnTo>
                  <a:lnTo>
                    <a:pt x="291338" y="1500877"/>
                  </a:lnTo>
                  <a:lnTo>
                    <a:pt x="291338" y="1510598"/>
                  </a:lnTo>
                  <a:cubicBezTo>
                    <a:pt x="130556" y="1510598"/>
                    <a:pt x="0" y="1412024"/>
                    <a:pt x="0" y="1290119"/>
                  </a:cubicBezTo>
                  <a:lnTo>
                    <a:pt x="0" y="220480"/>
                  </a:lnTo>
                  <a:lnTo>
                    <a:pt x="12700" y="220480"/>
                  </a:lnTo>
                  <a:lnTo>
                    <a:pt x="0" y="220480"/>
                  </a:lnTo>
                  <a:moveTo>
                    <a:pt x="25400" y="220480"/>
                  </a:moveTo>
                  <a:lnTo>
                    <a:pt x="25400" y="1290119"/>
                  </a:lnTo>
                  <a:lnTo>
                    <a:pt x="12700" y="1290119"/>
                  </a:lnTo>
                  <a:lnTo>
                    <a:pt x="25400" y="1290119"/>
                  </a:lnTo>
                  <a:cubicBezTo>
                    <a:pt x="25400" y="1401039"/>
                    <a:pt x="144272" y="1491156"/>
                    <a:pt x="291338" y="1491156"/>
                  </a:cubicBezTo>
                  <a:lnTo>
                    <a:pt x="22649562" y="1491156"/>
                  </a:lnTo>
                  <a:cubicBezTo>
                    <a:pt x="22796627" y="1491156"/>
                    <a:pt x="22915500" y="1401039"/>
                    <a:pt x="22915500" y="1290119"/>
                  </a:cubicBezTo>
                  <a:lnTo>
                    <a:pt x="22915500" y="220480"/>
                  </a:lnTo>
                  <a:cubicBezTo>
                    <a:pt x="22915500" y="109559"/>
                    <a:pt x="22796627" y="19443"/>
                    <a:pt x="22649562" y="19443"/>
                  </a:cubicBezTo>
                  <a:lnTo>
                    <a:pt x="291338" y="19443"/>
                  </a:lnTo>
                  <a:lnTo>
                    <a:pt x="291338" y="9721"/>
                  </a:lnTo>
                  <a:lnTo>
                    <a:pt x="291338" y="19443"/>
                  </a:lnTo>
                  <a:cubicBezTo>
                    <a:pt x="144272" y="19443"/>
                    <a:pt x="25400" y="109559"/>
                    <a:pt x="25400" y="22048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36998" y="153988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1197" y="124673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Linha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1493194"/>
            <a:ext cx="16473934" cy="332407"/>
            <a:chOff x="0" y="0"/>
            <a:chExt cx="21965245" cy="443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65286" cy="443197"/>
            </a:xfrm>
            <a:custGeom>
              <a:avLst/>
              <a:gdLst/>
              <a:ahLst/>
              <a:cxnLst/>
              <a:rect l="l" t="t" r="r" b="b"/>
              <a:pathLst>
                <a:path w="21965286" h="443197">
                  <a:moveTo>
                    <a:pt x="0" y="21477"/>
                  </a:moveTo>
                  <a:cubicBezTo>
                    <a:pt x="0" y="9600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9600"/>
                    <a:pt x="21965286" y="21477"/>
                  </a:cubicBezTo>
                  <a:lnTo>
                    <a:pt x="21965286" y="421720"/>
                  </a:lnTo>
                  <a:cubicBezTo>
                    <a:pt x="21965286" y="433597"/>
                    <a:pt x="21952965" y="443197"/>
                    <a:pt x="21937726" y="443197"/>
                  </a:cubicBezTo>
                  <a:lnTo>
                    <a:pt x="27559" y="443197"/>
                  </a:lnTo>
                  <a:cubicBezTo>
                    <a:pt x="12319" y="443197"/>
                    <a:pt x="0" y="433597"/>
                    <a:pt x="0" y="421720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20378" y="15386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8274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Acessa uma linha específica pelo seu índice.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12564" y="2426866"/>
            <a:ext cx="17205721" cy="1343844"/>
            <a:chOff x="0" y="0"/>
            <a:chExt cx="22940962" cy="1791792"/>
          </a:xfrm>
        </p:grpSpPr>
        <p:sp>
          <p:nvSpPr>
            <p:cNvPr id="17" name="Freeform 17"/>
            <p:cNvSpPr/>
            <p:nvPr/>
          </p:nvSpPr>
          <p:spPr>
            <a:xfrm>
              <a:off x="12700" y="11531"/>
              <a:ext cx="22915500" cy="1768723"/>
            </a:xfrm>
            <a:custGeom>
              <a:avLst/>
              <a:gdLst/>
              <a:ahLst/>
              <a:cxnLst/>
              <a:rect l="l" t="t" r="r" b="b"/>
              <a:pathLst>
                <a:path w="22915500" h="1768723">
                  <a:moveTo>
                    <a:pt x="0" y="249990"/>
                  </a:moveTo>
                  <a:cubicBezTo>
                    <a:pt x="0" y="11196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1965"/>
                    <a:pt x="22915500" y="249990"/>
                  </a:cubicBezTo>
                  <a:lnTo>
                    <a:pt x="22915500" y="1518733"/>
                  </a:lnTo>
                  <a:cubicBezTo>
                    <a:pt x="22915500" y="1656873"/>
                    <a:pt x="22790786" y="1768723"/>
                    <a:pt x="22636862" y="1768723"/>
                  </a:cubicBezTo>
                  <a:lnTo>
                    <a:pt x="278638" y="1768723"/>
                  </a:lnTo>
                  <a:cubicBezTo>
                    <a:pt x="124714" y="1768723"/>
                    <a:pt x="0" y="1656758"/>
                    <a:pt x="0" y="151873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2940900" cy="1791785"/>
            </a:xfrm>
            <a:custGeom>
              <a:avLst/>
              <a:gdLst/>
              <a:ahLst/>
              <a:cxnLst/>
              <a:rect l="l" t="t" r="r" b="b"/>
              <a:pathLst>
                <a:path w="22940900" h="1791785">
                  <a:moveTo>
                    <a:pt x="0" y="261521"/>
                  </a:moveTo>
                  <a:cubicBezTo>
                    <a:pt x="0" y="116923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31"/>
                  </a:lnTo>
                  <a:lnTo>
                    <a:pt x="22649562" y="0"/>
                  </a:lnTo>
                  <a:cubicBezTo>
                    <a:pt x="22810344" y="0"/>
                    <a:pt x="22940900" y="116923"/>
                    <a:pt x="22940900" y="261521"/>
                  </a:cubicBezTo>
                  <a:lnTo>
                    <a:pt x="22928200" y="261521"/>
                  </a:lnTo>
                  <a:lnTo>
                    <a:pt x="22940900" y="261521"/>
                  </a:lnTo>
                  <a:lnTo>
                    <a:pt x="22940900" y="1530264"/>
                  </a:lnTo>
                  <a:lnTo>
                    <a:pt x="22928200" y="1530264"/>
                  </a:lnTo>
                  <a:lnTo>
                    <a:pt x="22940900" y="1530264"/>
                  </a:lnTo>
                  <a:cubicBezTo>
                    <a:pt x="22940900" y="1674862"/>
                    <a:pt x="22810344" y="1791785"/>
                    <a:pt x="22649562" y="1791785"/>
                  </a:cubicBezTo>
                  <a:lnTo>
                    <a:pt x="22649562" y="1780254"/>
                  </a:lnTo>
                  <a:lnTo>
                    <a:pt x="22649562" y="1791785"/>
                  </a:lnTo>
                  <a:lnTo>
                    <a:pt x="291338" y="1791785"/>
                  </a:lnTo>
                  <a:lnTo>
                    <a:pt x="291338" y="1780254"/>
                  </a:lnTo>
                  <a:lnTo>
                    <a:pt x="291338" y="1791785"/>
                  </a:lnTo>
                  <a:cubicBezTo>
                    <a:pt x="130556" y="1791785"/>
                    <a:pt x="0" y="1674862"/>
                    <a:pt x="0" y="1530264"/>
                  </a:cubicBezTo>
                  <a:lnTo>
                    <a:pt x="0" y="261521"/>
                  </a:lnTo>
                  <a:lnTo>
                    <a:pt x="12700" y="261521"/>
                  </a:lnTo>
                  <a:lnTo>
                    <a:pt x="0" y="261521"/>
                  </a:lnTo>
                  <a:moveTo>
                    <a:pt x="25400" y="261521"/>
                  </a:moveTo>
                  <a:lnTo>
                    <a:pt x="25400" y="1530264"/>
                  </a:lnTo>
                  <a:lnTo>
                    <a:pt x="12700" y="1530264"/>
                  </a:lnTo>
                  <a:lnTo>
                    <a:pt x="25400" y="1530264"/>
                  </a:lnTo>
                  <a:cubicBezTo>
                    <a:pt x="25400" y="1661832"/>
                    <a:pt x="144272" y="1768723"/>
                    <a:pt x="291338" y="1768723"/>
                  </a:cubicBezTo>
                  <a:lnTo>
                    <a:pt x="22649562" y="1768723"/>
                  </a:lnTo>
                  <a:cubicBezTo>
                    <a:pt x="22796627" y="1768723"/>
                    <a:pt x="22915500" y="1661832"/>
                    <a:pt x="22915500" y="1530264"/>
                  </a:cubicBezTo>
                  <a:lnTo>
                    <a:pt x="22915500" y="261521"/>
                  </a:lnTo>
                  <a:cubicBezTo>
                    <a:pt x="22915500" y="129953"/>
                    <a:pt x="22796627" y="23062"/>
                    <a:pt x="22649562" y="23062"/>
                  </a:cubicBezTo>
                  <a:lnTo>
                    <a:pt x="291338" y="23062"/>
                  </a:lnTo>
                  <a:lnTo>
                    <a:pt x="291338" y="11531"/>
                  </a:lnTo>
                  <a:lnTo>
                    <a:pt x="291338" y="23062"/>
                  </a:lnTo>
                  <a:cubicBezTo>
                    <a:pt x="144272" y="23062"/>
                    <a:pt x="25400" y="129953"/>
                    <a:pt x="25400" y="261521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69441" y="3000971"/>
            <a:ext cx="206425" cy="24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197" y="253320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Elemento Específico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20378" y="2926110"/>
            <a:ext cx="16473934" cy="426541"/>
            <a:chOff x="0" y="0"/>
            <a:chExt cx="21965245" cy="5687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64890" y="30085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'column']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4071" y="3409801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Localiza um valor exato na interseção linha-coluna.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19410" y="3913585"/>
            <a:ext cx="17205721" cy="1351061"/>
            <a:chOff x="0" y="0"/>
            <a:chExt cx="22940962" cy="1801415"/>
          </a:xfrm>
        </p:grpSpPr>
        <p:sp>
          <p:nvSpPr>
            <p:cNvPr id="26" name="Freeform 26"/>
            <p:cNvSpPr/>
            <p:nvPr/>
          </p:nvSpPr>
          <p:spPr>
            <a:xfrm>
              <a:off x="12700" y="11593"/>
              <a:ext cx="22915500" cy="1778222"/>
            </a:xfrm>
            <a:custGeom>
              <a:avLst/>
              <a:gdLst/>
              <a:ahLst/>
              <a:cxnLst/>
              <a:rect l="l" t="t" r="r" b="b"/>
              <a:pathLst>
                <a:path w="22915500" h="1778222">
                  <a:moveTo>
                    <a:pt x="0" y="251332"/>
                  </a:moveTo>
                  <a:cubicBezTo>
                    <a:pt x="0" y="11256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2566"/>
                    <a:pt x="22915500" y="251332"/>
                  </a:cubicBezTo>
                  <a:lnTo>
                    <a:pt x="22915500" y="1526889"/>
                  </a:lnTo>
                  <a:cubicBezTo>
                    <a:pt x="22915500" y="1665771"/>
                    <a:pt x="22790786" y="1778221"/>
                    <a:pt x="22636862" y="1778221"/>
                  </a:cubicBezTo>
                  <a:lnTo>
                    <a:pt x="278638" y="1778221"/>
                  </a:lnTo>
                  <a:cubicBezTo>
                    <a:pt x="124714" y="1778221"/>
                    <a:pt x="0" y="1665655"/>
                    <a:pt x="0" y="152688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2940900" cy="1801407"/>
            </a:xfrm>
            <a:custGeom>
              <a:avLst/>
              <a:gdLst/>
              <a:ahLst/>
              <a:cxnLst/>
              <a:rect l="l" t="t" r="r" b="b"/>
              <a:pathLst>
                <a:path w="22940900" h="1801407">
                  <a:moveTo>
                    <a:pt x="0" y="262925"/>
                  </a:moveTo>
                  <a:cubicBezTo>
                    <a:pt x="0" y="11755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93"/>
                  </a:lnTo>
                  <a:lnTo>
                    <a:pt x="22649562" y="0"/>
                  </a:lnTo>
                  <a:cubicBezTo>
                    <a:pt x="22810344" y="0"/>
                    <a:pt x="22940900" y="117551"/>
                    <a:pt x="22940900" y="262925"/>
                  </a:cubicBezTo>
                  <a:lnTo>
                    <a:pt x="22928200" y="262925"/>
                  </a:lnTo>
                  <a:lnTo>
                    <a:pt x="22940900" y="262925"/>
                  </a:lnTo>
                  <a:lnTo>
                    <a:pt x="22940900" y="1538482"/>
                  </a:lnTo>
                  <a:lnTo>
                    <a:pt x="22928200" y="1538482"/>
                  </a:lnTo>
                  <a:lnTo>
                    <a:pt x="22940900" y="1538482"/>
                  </a:lnTo>
                  <a:cubicBezTo>
                    <a:pt x="22940900" y="1683856"/>
                    <a:pt x="22810344" y="1801407"/>
                    <a:pt x="22649562" y="1801407"/>
                  </a:cubicBezTo>
                  <a:lnTo>
                    <a:pt x="22649562" y="1789814"/>
                  </a:lnTo>
                  <a:lnTo>
                    <a:pt x="22649562" y="1801407"/>
                  </a:lnTo>
                  <a:lnTo>
                    <a:pt x="291338" y="1801407"/>
                  </a:lnTo>
                  <a:lnTo>
                    <a:pt x="291338" y="1789814"/>
                  </a:lnTo>
                  <a:lnTo>
                    <a:pt x="291338" y="1801407"/>
                  </a:lnTo>
                  <a:cubicBezTo>
                    <a:pt x="130556" y="1801407"/>
                    <a:pt x="0" y="1683856"/>
                    <a:pt x="0" y="1538482"/>
                  </a:cubicBezTo>
                  <a:lnTo>
                    <a:pt x="0" y="262925"/>
                  </a:lnTo>
                  <a:lnTo>
                    <a:pt x="12700" y="262925"/>
                  </a:lnTo>
                  <a:lnTo>
                    <a:pt x="0" y="262925"/>
                  </a:lnTo>
                  <a:moveTo>
                    <a:pt x="25400" y="262925"/>
                  </a:moveTo>
                  <a:lnTo>
                    <a:pt x="25400" y="1538482"/>
                  </a:lnTo>
                  <a:lnTo>
                    <a:pt x="12700" y="1538482"/>
                  </a:lnTo>
                  <a:lnTo>
                    <a:pt x="25400" y="1538482"/>
                  </a:lnTo>
                  <a:cubicBezTo>
                    <a:pt x="25400" y="1670756"/>
                    <a:pt x="144272" y="1778222"/>
                    <a:pt x="291338" y="1778222"/>
                  </a:cubicBezTo>
                  <a:lnTo>
                    <a:pt x="22649562" y="1778222"/>
                  </a:lnTo>
                  <a:cubicBezTo>
                    <a:pt x="22796627" y="1778222"/>
                    <a:pt x="22915500" y="1670756"/>
                    <a:pt x="22915500" y="1538482"/>
                  </a:cubicBezTo>
                  <a:lnTo>
                    <a:pt x="22915500" y="262925"/>
                  </a:lnTo>
                  <a:cubicBezTo>
                    <a:pt x="22915500" y="130651"/>
                    <a:pt x="22796627" y="23186"/>
                    <a:pt x="22649562" y="23186"/>
                  </a:cubicBezTo>
                  <a:lnTo>
                    <a:pt x="291338" y="23186"/>
                  </a:lnTo>
                  <a:lnTo>
                    <a:pt x="291338" y="11593"/>
                  </a:lnTo>
                  <a:lnTo>
                    <a:pt x="291338" y="23186"/>
                  </a:lnTo>
                  <a:cubicBezTo>
                    <a:pt x="144272" y="23186"/>
                    <a:pt x="25400" y="130651"/>
                    <a:pt x="25400" y="26292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69441" y="453412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1197" y="4063157"/>
            <a:ext cx="2202061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Linha com Colunas Específicas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27224" y="4484639"/>
            <a:ext cx="16473934" cy="426541"/>
            <a:chOff x="0" y="0"/>
            <a:chExt cx="21965245" cy="5687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88864" y="4555918"/>
            <a:ext cx="17020095" cy="2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11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['col_a', 'col_z']]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3532" y="4968330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seleção de linha com múltiplas colunas.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69714" y="6226671"/>
            <a:ext cx="550664" cy="1422946"/>
            <a:chOff x="0" y="0"/>
            <a:chExt cx="734218" cy="18972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4187" cy="1897253"/>
            </a:xfrm>
            <a:custGeom>
              <a:avLst/>
              <a:gdLst/>
              <a:ahLst/>
              <a:cxnLst/>
              <a:rect l="l" t="t" r="r" b="b"/>
              <a:pathLst>
                <a:path w="734187" h="1897253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lnTo>
                    <a:pt x="489331" y="0"/>
                  </a:lnTo>
                  <a:cubicBezTo>
                    <a:pt x="624586" y="0"/>
                    <a:pt x="734187" y="109601"/>
                    <a:pt x="734187" y="244856"/>
                  </a:cubicBezTo>
                  <a:lnTo>
                    <a:pt x="734187" y="1652397"/>
                  </a:lnTo>
                  <a:cubicBezTo>
                    <a:pt x="734187" y="1787652"/>
                    <a:pt x="624586" y="1897253"/>
                    <a:pt x="489331" y="1897253"/>
                  </a:cubicBezTo>
                  <a:lnTo>
                    <a:pt x="244856" y="1897253"/>
                  </a:lnTo>
                  <a:cubicBezTo>
                    <a:pt x="109601" y="1897253"/>
                    <a:pt x="0" y="1787652"/>
                    <a:pt x="0" y="16523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36998" y="577810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41139" y="5432376"/>
            <a:ext cx="17205721" cy="1188541"/>
            <a:chOff x="0" y="0"/>
            <a:chExt cx="22940962" cy="1584722"/>
          </a:xfrm>
        </p:grpSpPr>
        <p:sp>
          <p:nvSpPr>
            <p:cNvPr id="38" name="Freeform 38"/>
            <p:cNvSpPr/>
            <p:nvPr/>
          </p:nvSpPr>
          <p:spPr>
            <a:xfrm>
              <a:off x="12700" y="10198"/>
              <a:ext cx="22915500" cy="1564318"/>
            </a:xfrm>
            <a:custGeom>
              <a:avLst/>
              <a:gdLst/>
              <a:ahLst/>
              <a:cxnLst/>
              <a:rect l="l" t="t" r="r" b="b"/>
              <a:pathLst>
                <a:path w="22915500" h="1564318">
                  <a:moveTo>
                    <a:pt x="0" y="221100"/>
                  </a:moveTo>
                  <a:cubicBezTo>
                    <a:pt x="0" y="9902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9026"/>
                    <a:pt x="22915500" y="221100"/>
                  </a:cubicBezTo>
                  <a:lnTo>
                    <a:pt x="22915500" y="1343219"/>
                  </a:lnTo>
                  <a:cubicBezTo>
                    <a:pt x="22915500" y="1465395"/>
                    <a:pt x="22790786" y="1564319"/>
                    <a:pt x="22636862" y="1564319"/>
                  </a:cubicBezTo>
                  <a:lnTo>
                    <a:pt x="278638" y="1564319"/>
                  </a:lnTo>
                  <a:cubicBezTo>
                    <a:pt x="124714" y="1564318"/>
                    <a:pt x="0" y="1465293"/>
                    <a:pt x="0" y="1343219"/>
                  </a:cubicBezTo>
                  <a:close/>
                </a:path>
              </a:pathLst>
            </a:custGeom>
            <a:solidFill>
              <a:srgbClr val="171528">
                <a:alpha val="56078"/>
              </a:srgbClr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940900" cy="1584715"/>
            </a:xfrm>
            <a:custGeom>
              <a:avLst/>
              <a:gdLst/>
              <a:ahLst/>
              <a:cxnLst/>
              <a:rect l="l" t="t" r="r" b="b"/>
              <a:pathLst>
                <a:path w="22940900" h="1584715">
                  <a:moveTo>
                    <a:pt x="0" y="231298"/>
                  </a:moveTo>
                  <a:cubicBezTo>
                    <a:pt x="0" y="10341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198"/>
                  </a:lnTo>
                  <a:lnTo>
                    <a:pt x="22649562" y="0"/>
                  </a:lnTo>
                  <a:cubicBezTo>
                    <a:pt x="22810344" y="0"/>
                    <a:pt x="22940900" y="103411"/>
                    <a:pt x="22940900" y="231298"/>
                  </a:cubicBezTo>
                  <a:lnTo>
                    <a:pt x="22928200" y="231298"/>
                  </a:lnTo>
                  <a:lnTo>
                    <a:pt x="22940900" y="231298"/>
                  </a:lnTo>
                  <a:lnTo>
                    <a:pt x="22940900" y="1353417"/>
                  </a:lnTo>
                  <a:lnTo>
                    <a:pt x="22928200" y="1353417"/>
                  </a:lnTo>
                  <a:lnTo>
                    <a:pt x="22940900" y="1353417"/>
                  </a:lnTo>
                  <a:cubicBezTo>
                    <a:pt x="22940900" y="1481304"/>
                    <a:pt x="22810344" y="1584715"/>
                    <a:pt x="22649562" y="1584715"/>
                  </a:cubicBezTo>
                  <a:lnTo>
                    <a:pt x="22649562" y="1574517"/>
                  </a:lnTo>
                  <a:lnTo>
                    <a:pt x="22649562" y="1584715"/>
                  </a:lnTo>
                  <a:lnTo>
                    <a:pt x="291338" y="1584715"/>
                  </a:lnTo>
                  <a:lnTo>
                    <a:pt x="291338" y="1574517"/>
                  </a:lnTo>
                  <a:lnTo>
                    <a:pt x="291338" y="1584715"/>
                  </a:lnTo>
                  <a:cubicBezTo>
                    <a:pt x="130556" y="1584715"/>
                    <a:pt x="0" y="1481304"/>
                    <a:pt x="0" y="1353417"/>
                  </a:cubicBezTo>
                  <a:lnTo>
                    <a:pt x="0" y="231298"/>
                  </a:lnTo>
                  <a:lnTo>
                    <a:pt x="12700" y="231298"/>
                  </a:lnTo>
                  <a:lnTo>
                    <a:pt x="0" y="231298"/>
                  </a:lnTo>
                  <a:moveTo>
                    <a:pt x="25400" y="231298"/>
                  </a:moveTo>
                  <a:lnTo>
                    <a:pt x="25400" y="1353417"/>
                  </a:lnTo>
                  <a:lnTo>
                    <a:pt x="12700" y="1353417"/>
                  </a:lnTo>
                  <a:lnTo>
                    <a:pt x="25400" y="1353417"/>
                  </a:lnTo>
                  <a:cubicBezTo>
                    <a:pt x="25400" y="1469780"/>
                    <a:pt x="144272" y="1564318"/>
                    <a:pt x="291338" y="1564318"/>
                  </a:cubicBezTo>
                  <a:lnTo>
                    <a:pt x="22649562" y="1564318"/>
                  </a:lnTo>
                  <a:cubicBezTo>
                    <a:pt x="22796627" y="1564318"/>
                    <a:pt x="22915500" y="1469780"/>
                    <a:pt x="22915500" y="1353417"/>
                  </a:cubicBezTo>
                  <a:lnTo>
                    <a:pt x="22915500" y="231298"/>
                  </a:lnTo>
                  <a:cubicBezTo>
                    <a:pt x="22915500" y="114935"/>
                    <a:pt x="22796627" y="20397"/>
                    <a:pt x="22649562" y="20397"/>
                  </a:cubicBezTo>
                  <a:lnTo>
                    <a:pt x="291338" y="20397"/>
                  </a:lnTo>
                  <a:lnTo>
                    <a:pt x="291338" y="10198"/>
                  </a:lnTo>
                  <a:lnTo>
                    <a:pt x="291338" y="20397"/>
                  </a:lnTo>
                  <a:cubicBezTo>
                    <a:pt x="144272" y="20397"/>
                    <a:pt x="25400" y="114935"/>
                    <a:pt x="25400" y="23129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134071" y="5918522"/>
            <a:ext cx="16473934" cy="363811"/>
            <a:chOff x="0" y="0"/>
            <a:chExt cx="21965245" cy="48508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965286" cy="485067"/>
            </a:xfrm>
            <a:custGeom>
              <a:avLst/>
              <a:gdLst/>
              <a:ahLst/>
              <a:cxnLst/>
              <a:rect l="l" t="t" r="r" b="b"/>
              <a:pathLst>
                <a:path w="21965286" h="485067">
                  <a:moveTo>
                    <a:pt x="0" y="23506"/>
                  </a:moveTo>
                  <a:cubicBezTo>
                    <a:pt x="0" y="10507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0507"/>
                    <a:pt x="21965286" y="23506"/>
                  </a:cubicBezTo>
                  <a:lnTo>
                    <a:pt x="21965286" y="461562"/>
                  </a:lnTo>
                  <a:cubicBezTo>
                    <a:pt x="21965286" y="474560"/>
                    <a:pt x="21952965" y="485067"/>
                    <a:pt x="21937726" y="485067"/>
                  </a:cubicBezTo>
                  <a:lnTo>
                    <a:pt x="27559" y="485067"/>
                  </a:lnTo>
                  <a:cubicBezTo>
                    <a:pt x="12319" y="485067"/>
                    <a:pt x="0" y="474560"/>
                    <a:pt x="0" y="46156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134071" y="5617071"/>
            <a:ext cx="1585020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Filtragem Condicional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4351" y="5959971"/>
            <a:ext cx="16953777" cy="29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6"/>
              </a:lnSpc>
            </a:pPr>
            <a:r>
              <a:rPr lang="en-US" sz="111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df.loc[condition]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541139" y="6839992"/>
            <a:ext cx="17205721" cy="1058467"/>
            <a:chOff x="0" y="0"/>
            <a:chExt cx="22940962" cy="1411289"/>
          </a:xfrm>
        </p:grpSpPr>
        <p:sp>
          <p:nvSpPr>
            <p:cNvPr id="45" name="Freeform 45"/>
            <p:cNvSpPr/>
            <p:nvPr/>
          </p:nvSpPr>
          <p:spPr>
            <a:xfrm>
              <a:off x="12700" y="9082"/>
              <a:ext cx="22915500" cy="1393119"/>
            </a:xfrm>
            <a:custGeom>
              <a:avLst/>
              <a:gdLst/>
              <a:ahLst/>
              <a:cxnLst/>
              <a:rect l="l" t="t" r="r" b="b"/>
              <a:pathLst>
                <a:path w="22915500" h="1393119">
                  <a:moveTo>
                    <a:pt x="0" y="196902"/>
                  </a:moveTo>
                  <a:cubicBezTo>
                    <a:pt x="0" y="88188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88188"/>
                    <a:pt x="22915500" y="196902"/>
                  </a:cubicBezTo>
                  <a:lnTo>
                    <a:pt x="22915500" y="1196217"/>
                  </a:lnTo>
                  <a:cubicBezTo>
                    <a:pt x="22915500" y="1305022"/>
                    <a:pt x="22790786" y="1393119"/>
                    <a:pt x="22636862" y="1393119"/>
                  </a:cubicBezTo>
                  <a:lnTo>
                    <a:pt x="278638" y="1393119"/>
                  </a:lnTo>
                  <a:cubicBezTo>
                    <a:pt x="124714" y="1393119"/>
                    <a:pt x="0" y="1304931"/>
                    <a:pt x="0" y="1196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2940900" cy="1411283"/>
            </a:xfrm>
            <a:custGeom>
              <a:avLst/>
              <a:gdLst/>
              <a:ahLst/>
              <a:cxnLst/>
              <a:rect l="l" t="t" r="r" b="b"/>
              <a:pathLst>
                <a:path w="22940900" h="1411283">
                  <a:moveTo>
                    <a:pt x="0" y="205984"/>
                  </a:moveTo>
                  <a:cubicBezTo>
                    <a:pt x="0" y="9209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082"/>
                  </a:lnTo>
                  <a:lnTo>
                    <a:pt x="22649562" y="0"/>
                  </a:lnTo>
                  <a:cubicBezTo>
                    <a:pt x="22810344" y="0"/>
                    <a:pt x="22940900" y="92094"/>
                    <a:pt x="22940900" y="205984"/>
                  </a:cubicBezTo>
                  <a:lnTo>
                    <a:pt x="22928200" y="205984"/>
                  </a:lnTo>
                  <a:lnTo>
                    <a:pt x="22940900" y="205984"/>
                  </a:lnTo>
                  <a:lnTo>
                    <a:pt x="22940900" y="1205299"/>
                  </a:lnTo>
                  <a:lnTo>
                    <a:pt x="22928200" y="1205299"/>
                  </a:lnTo>
                  <a:lnTo>
                    <a:pt x="22940900" y="1205299"/>
                  </a:lnTo>
                  <a:cubicBezTo>
                    <a:pt x="22940900" y="1319189"/>
                    <a:pt x="22810344" y="1411283"/>
                    <a:pt x="22649562" y="1411283"/>
                  </a:cubicBezTo>
                  <a:lnTo>
                    <a:pt x="22649562" y="1402201"/>
                  </a:lnTo>
                  <a:lnTo>
                    <a:pt x="22649562" y="1411283"/>
                  </a:lnTo>
                  <a:lnTo>
                    <a:pt x="291338" y="1411283"/>
                  </a:lnTo>
                  <a:lnTo>
                    <a:pt x="291338" y="1402201"/>
                  </a:lnTo>
                  <a:lnTo>
                    <a:pt x="291338" y="1411283"/>
                  </a:lnTo>
                  <a:cubicBezTo>
                    <a:pt x="130556" y="1411283"/>
                    <a:pt x="0" y="1319189"/>
                    <a:pt x="0" y="1205299"/>
                  </a:cubicBezTo>
                  <a:lnTo>
                    <a:pt x="0" y="205984"/>
                  </a:lnTo>
                  <a:lnTo>
                    <a:pt x="12700" y="205984"/>
                  </a:lnTo>
                  <a:lnTo>
                    <a:pt x="0" y="205984"/>
                  </a:lnTo>
                  <a:moveTo>
                    <a:pt x="25400" y="205984"/>
                  </a:moveTo>
                  <a:lnTo>
                    <a:pt x="25400" y="1205299"/>
                  </a:lnTo>
                  <a:lnTo>
                    <a:pt x="12700" y="1205299"/>
                  </a:lnTo>
                  <a:lnTo>
                    <a:pt x="25400" y="1205299"/>
                  </a:lnTo>
                  <a:cubicBezTo>
                    <a:pt x="25400" y="1308927"/>
                    <a:pt x="144272" y="1393119"/>
                    <a:pt x="291338" y="1393119"/>
                  </a:cubicBezTo>
                  <a:lnTo>
                    <a:pt x="22649562" y="1393119"/>
                  </a:lnTo>
                  <a:cubicBezTo>
                    <a:pt x="22796627" y="1393119"/>
                    <a:pt x="22915500" y="1308927"/>
                    <a:pt x="22915500" y="1205299"/>
                  </a:cubicBezTo>
                  <a:lnTo>
                    <a:pt x="22915500" y="205984"/>
                  </a:lnTo>
                  <a:cubicBezTo>
                    <a:pt x="22915500" y="102356"/>
                    <a:pt x="22796627" y="18164"/>
                    <a:pt x="22649562" y="18164"/>
                  </a:cubicBezTo>
                  <a:lnTo>
                    <a:pt x="291338" y="18164"/>
                  </a:lnTo>
                  <a:lnTo>
                    <a:pt x="291338" y="9082"/>
                  </a:lnTo>
                  <a:lnTo>
                    <a:pt x="291338" y="18164"/>
                  </a:lnTo>
                  <a:cubicBezTo>
                    <a:pt x="144272" y="18164"/>
                    <a:pt x="25400" y="102356"/>
                    <a:pt x="25400" y="205984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69441" y="7259092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34071" y="6878092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Coluna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42392" y="7126486"/>
            <a:ext cx="16473934" cy="426541"/>
            <a:chOff x="0" y="0"/>
            <a:chExt cx="21965245" cy="5687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134071" y="7157973"/>
            <a:ext cx="16930390" cy="29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</a:pPr>
            <a:r>
              <a:rPr lang="en-US" sz="111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'column']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3532" y="7640092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 filtro e seleciona coluna específica.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519410" y="8136584"/>
            <a:ext cx="17205721" cy="1234945"/>
            <a:chOff x="0" y="0"/>
            <a:chExt cx="22940962" cy="1646594"/>
          </a:xfrm>
        </p:grpSpPr>
        <p:sp>
          <p:nvSpPr>
            <p:cNvPr id="54" name="Freeform 54"/>
            <p:cNvSpPr/>
            <p:nvPr/>
          </p:nvSpPr>
          <p:spPr>
            <a:xfrm>
              <a:off x="12700" y="10596"/>
              <a:ext cx="22915500" cy="1625394"/>
            </a:xfrm>
            <a:custGeom>
              <a:avLst/>
              <a:gdLst/>
              <a:ahLst/>
              <a:cxnLst/>
              <a:rect l="l" t="t" r="r" b="b"/>
              <a:pathLst>
                <a:path w="22915500" h="1625394">
                  <a:moveTo>
                    <a:pt x="0" y="229732"/>
                  </a:moveTo>
                  <a:cubicBezTo>
                    <a:pt x="0" y="102892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02892"/>
                    <a:pt x="22915500" y="229732"/>
                  </a:cubicBezTo>
                  <a:lnTo>
                    <a:pt x="22915500" y="1395663"/>
                  </a:lnTo>
                  <a:cubicBezTo>
                    <a:pt x="22915500" y="1522608"/>
                    <a:pt x="22790786" y="1625394"/>
                    <a:pt x="22636862" y="1625394"/>
                  </a:cubicBezTo>
                  <a:lnTo>
                    <a:pt x="278638" y="1625394"/>
                  </a:lnTo>
                  <a:cubicBezTo>
                    <a:pt x="124714" y="1625394"/>
                    <a:pt x="0" y="1522502"/>
                    <a:pt x="0" y="13956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22940900" cy="1646587"/>
            </a:xfrm>
            <a:custGeom>
              <a:avLst/>
              <a:gdLst/>
              <a:ahLst/>
              <a:cxnLst/>
              <a:rect l="l" t="t" r="r" b="b"/>
              <a:pathLst>
                <a:path w="22940900" h="1646587">
                  <a:moveTo>
                    <a:pt x="0" y="240328"/>
                  </a:moveTo>
                  <a:cubicBezTo>
                    <a:pt x="0" y="107448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596"/>
                  </a:lnTo>
                  <a:lnTo>
                    <a:pt x="22649562" y="0"/>
                  </a:lnTo>
                  <a:cubicBezTo>
                    <a:pt x="22810344" y="0"/>
                    <a:pt x="22940900" y="107448"/>
                    <a:pt x="22940900" y="240328"/>
                  </a:cubicBezTo>
                  <a:lnTo>
                    <a:pt x="22928200" y="240328"/>
                  </a:lnTo>
                  <a:lnTo>
                    <a:pt x="22940900" y="240328"/>
                  </a:lnTo>
                  <a:lnTo>
                    <a:pt x="22940900" y="1406259"/>
                  </a:lnTo>
                  <a:lnTo>
                    <a:pt x="22928200" y="1406259"/>
                  </a:lnTo>
                  <a:lnTo>
                    <a:pt x="22940900" y="1406259"/>
                  </a:lnTo>
                  <a:cubicBezTo>
                    <a:pt x="22940900" y="1539138"/>
                    <a:pt x="22810344" y="1646587"/>
                    <a:pt x="22649562" y="1646587"/>
                  </a:cubicBezTo>
                  <a:lnTo>
                    <a:pt x="22649562" y="1635990"/>
                  </a:lnTo>
                  <a:lnTo>
                    <a:pt x="22649562" y="1646587"/>
                  </a:lnTo>
                  <a:lnTo>
                    <a:pt x="291338" y="1646587"/>
                  </a:lnTo>
                  <a:lnTo>
                    <a:pt x="291338" y="1635990"/>
                  </a:lnTo>
                  <a:lnTo>
                    <a:pt x="291338" y="1646587"/>
                  </a:lnTo>
                  <a:cubicBezTo>
                    <a:pt x="130556" y="1646587"/>
                    <a:pt x="0" y="1539138"/>
                    <a:pt x="0" y="1406259"/>
                  </a:cubicBezTo>
                  <a:lnTo>
                    <a:pt x="0" y="240328"/>
                  </a:lnTo>
                  <a:lnTo>
                    <a:pt x="12700" y="240328"/>
                  </a:lnTo>
                  <a:lnTo>
                    <a:pt x="0" y="240328"/>
                  </a:lnTo>
                  <a:moveTo>
                    <a:pt x="25400" y="240328"/>
                  </a:moveTo>
                  <a:lnTo>
                    <a:pt x="25400" y="1406259"/>
                  </a:lnTo>
                  <a:lnTo>
                    <a:pt x="12700" y="1406259"/>
                  </a:lnTo>
                  <a:lnTo>
                    <a:pt x="25400" y="1406259"/>
                  </a:lnTo>
                  <a:cubicBezTo>
                    <a:pt x="25400" y="1527164"/>
                    <a:pt x="144272" y="1625394"/>
                    <a:pt x="291338" y="1625394"/>
                  </a:cubicBezTo>
                  <a:lnTo>
                    <a:pt x="22649562" y="1625394"/>
                  </a:lnTo>
                  <a:cubicBezTo>
                    <a:pt x="22796627" y="1625394"/>
                    <a:pt x="22915500" y="1527164"/>
                    <a:pt x="22915500" y="1406259"/>
                  </a:cubicBezTo>
                  <a:lnTo>
                    <a:pt x="22915500" y="240328"/>
                  </a:lnTo>
                  <a:cubicBezTo>
                    <a:pt x="22915500" y="119422"/>
                    <a:pt x="22796627" y="21193"/>
                    <a:pt x="22649562" y="21193"/>
                  </a:cubicBezTo>
                  <a:lnTo>
                    <a:pt x="291338" y="21193"/>
                  </a:lnTo>
                  <a:lnTo>
                    <a:pt x="291338" y="10596"/>
                  </a:lnTo>
                  <a:lnTo>
                    <a:pt x="291338" y="21193"/>
                  </a:lnTo>
                  <a:cubicBezTo>
                    <a:pt x="144272" y="21193"/>
                    <a:pt x="25400" y="119422"/>
                    <a:pt x="25400" y="24032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22275" y="871760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58044" y="8288984"/>
            <a:ext cx="3538132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Múltiplas Colunas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134071" y="8669984"/>
            <a:ext cx="16473934" cy="426541"/>
            <a:chOff x="0" y="0"/>
            <a:chExt cx="21965245" cy="56872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193751" y="8695455"/>
            <a:ext cx="16414254" cy="29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"/>
              </a:lnSpc>
            </a:pPr>
            <a:r>
              <a:rPr lang="en-US" sz="107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['col_a', 'col_z']]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58044" y="1045100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Máxima flexibilidade: filtro + seleção de colunas.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13532" y="6329958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 linhas que atendem a critérios específicos.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0163" y="614363"/>
            <a:ext cx="1193812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Visualizando e Importando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8481" y="780231"/>
            <a:ext cx="3671441" cy="47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Exibindo DataFrames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0163" y="1822107"/>
            <a:ext cx="7943106" cy="2093714"/>
            <a:chOff x="0" y="0"/>
            <a:chExt cx="10590808" cy="279161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17819" y="1869732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print(df)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54749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a tabela no terminal sem formatação especial. Funciona em qualquer ambiente Python.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43131" y="1822107"/>
            <a:ext cx="7943106" cy="2093714"/>
            <a:chOff x="0" y="0"/>
            <a:chExt cx="10590808" cy="2791618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648676" y="1869732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display(df)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89916" y="254749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Apresenta a tabela com formatação elegante, mas funciona apenas em notebooks Jupyter (.ipynb).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0163" y="4401596"/>
            <a:ext cx="5525335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Arquivos Excel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70163" y="5206458"/>
            <a:ext cx="14370418" cy="762398"/>
            <a:chOff x="0" y="0"/>
            <a:chExt cx="21447125" cy="1137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447125" cy="1137920"/>
            </a:xfrm>
            <a:custGeom>
              <a:avLst/>
              <a:gdLst/>
              <a:ahLst/>
              <a:cxnLst/>
              <a:rect l="l" t="t" r="r" b="b"/>
              <a:pathLst>
                <a:path w="2144712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20896326" y="0"/>
                  </a:lnTo>
                  <a:cubicBezTo>
                    <a:pt x="21200490" y="0"/>
                    <a:pt x="21447125" y="246634"/>
                    <a:pt x="21447125" y="550799"/>
                  </a:cubicBezTo>
                  <a:lnTo>
                    <a:pt x="21447125" y="587121"/>
                  </a:lnTo>
                  <a:cubicBezTo>
                    <a:pt x="21447125" y="891286"/>
                    <a:pt x="21200490" y="1137920"/>
                    <a:pt x="2089632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00894" y="5245046"/>
            <a:ext cx="15562064" cy="53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5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pd.read_excel('file.xlsx')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0163" y="6302231"/>
            <a:ext cx="16085344" cy="44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Carrega dados diretamente de planilhas Excel para o ambiente Python, mantendo a estrutura original dos dados.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1721049"/>
            <a:chOff x="0" y="0"/>
            <a:chExt cx="24384000" cy="229473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2294763"/>
            </a:xfrm>
            <a:custGeom>
              <a:avLst/>
              <a:gdLst/>
              <a:ahLst/>
              <a:cxnLst/>
              <a:rect l="l" t="t" r="r" b="b"/>
              <a:pathLst>
                <a:path w="24384000" h="2294763">
                  <a:moveTo>
                    <a:pt x="0" y="0"/>
                  </a:moveTo>
                  <a:lnTo>
                    <a:pt x="24384000" y="0"/>
                  </a:lnTo>
                  <a:lnTo>
                    <a:pt x="24384000" y="2294763"/>
                  </a:lnTo>
                  <a:lnTo>
                    <a:pt x="0" y="2294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" b="-8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564457"/>
            <a:ext cx="6683425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Explorando seus Dados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1329" y="4268092"/>
            <a:ext cx="688330" cy="688330"/>
            <a:chOff x="0" y="0"/>
            <a:chExt cx="917773" cy="91777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6" b="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01329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Primeiras Linhas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01329" y="5992714"/>
            <a:ext cx="5132337" cy="853380"/>
            <a:chOff x="0" y="0"/>
            <a:chExt cx="6843117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87636" y="5992714"/>
            <a:ext cx="5159723" cy="853380"/>
            <a:chOff x="0" y="0"/>
            <a:chExt cx="6879630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62968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df.head(n=5)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29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Visualiza as primeiras linhas do DataFrame. Por padrão mostra 5 linhas, mas você pode especificar qualquer número para ter uma visão inicial dos seus dados.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77756" y="4268092"/>
            <a:ext cx="688330" cy="688330"/>
            <a:chOff x="0" y="0"/>
            <a:chExt cx="917773" cy="91777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6" b="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577756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Dimensões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77756" y="5992714"/>
            <a:ext cx="5132337" cy="853380"/>
            <a:chOff x="0" y="0"/>
            <a:chExt cx="6843117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564065" y="5992714"/>
            <a:ext cx="5159723" cy="853380"/>
            <a:chOff x="0" y="0"/>
            <a:chExt cx="6879630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839396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df.shape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7756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tupla com (linhas, colunas), fornecendo informações essenciais sobre o tamanho do seu dataset de forma rápida e precisa.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054185" y="4268092"/>
            <a:ext cx="688330" cy="688330"/>
            <a:chOff x="0" y="0"/>
            <a:chExt cx="917773" cy="91777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6" b="6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054185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Resumo Estatístico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054185" y="5992714"/>
            <a:ext cx="5132486" cy="853380"/>
            <a:chOff x="0" y="0"/>
            <a:chExt cx="6843315" cy="11378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43395" cy="1137920"/>
            </a:xfrm>
            <a:custGeom>
              <a:avLst/>
              <a:gdLst/>
              <a:ahLst/>
              <a:cxnLst/>
              <a:rect l="l" t="t" r="r" b="b"/>
              <a:pathLst>
                <a:path w="684339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596" y="0"/>
                  </a:lnTo>
                  <a:cubicBezTo>
                    <a:pt x="6596761" y="0"/>
                    <a:pt x="6843395" y="246634"/>
                    <a:pt x="6843395" y="550799"/>
                  </a:cubicBezTo>
                  <a:lnTo>
                    <a:pt x="6843395" y="587121"/>
                  </a:lnTo>
                  <a:cubicBezTo>
                    <a:pt x="6843395" y="891286"/>
                    <a:pt x="6596761" y="1137920"/>
                    <a:pt x="629259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040492" y="5992714"/>
            <a:ext cx="5159871" cy="853380"/>
            <a:chOff x="0" y="0"/>
            <a:chExt cx="6879828" cy="11378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79844" cy="1137920"/>
            </a:xfrm>
            <a:custGeom>
              <a:avLst/>
              <a:gdLst/>
              <a:ahLst/>
              <a:cxnLst/>
              <a:rect l="l" t="t" r="r" b="b"/>
              <a:pathLst>
                <a:path w="687984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726" y="0"/>
                  </a:lnTo>
                  <a:cubicBezTo>
                    <a:pt x="6855079" y="0"/>
                    <a:pt x="6879844" y="24638"/>
                    <a:pt x="6879844" y="55118"/>
                  </a:cubicBezTo>
                  <a:lnTo>
                    <a:pt x="6879844" y="1082802"/>
                  </a:lnTo>
                  <a:cubicBezTo>
                    <a:pt x="6879844" y="1113155"/>
                    <a:pt x="6855206" y="1137920"/>
                    <a:pt x="6824726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315825" y="6065787"/>
            <a:ext cx="4609208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df.describe()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54185" y="7070080"/>
            <a:ext cx="513248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Gera automaticamente estatísticas descritivas para colunas numéricas: média, desvio padrão, quartis e valores extremos.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851026" y="598587"/>
            <a:ext cx="9581704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Unindo e Exportando DataFrames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30129" y="2445395"/>
            <a:ext cx="1376809" cy="3287017"/>
            <a:chOff x="0" y="0"/>
            <a:chExt cx="1835745" cy="438269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0" r="-168" b="-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582269" y="2692152"/>
            <a:ext cx="348540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Concatenar DataFrames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2269" y="3412926"/>
            <a:ext cx="12604402" cy="853380"/>
            <a:chOff x="0" y="0"/>
            <a:chExt cx="16805870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568577" y="3412926"/>
            <a:ext cx="12631787" cy="853380"/>
            <a:chOff x="0" y="0"/>
            <a:chExt cx="16842383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43909" y="3486001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pd.concat([df1, df2], ignore_index=True)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2269" y="4490294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Junta DataFrames com estrutura similar, empilhando os dados verticalmente. O parâmetro ignore_index=True recria a numeração das linhas.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930129" y="5732412"/>
            <a:ext cx="1376809" cy="3287017"/>
            <a:chOff x="0" y="0"/>
            <a:chExt cx="1835745" cy="438269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0" r="-168" b="-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582269" y="597917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Exportar para Excel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82269" y="6699945"/>
            <a:ext cx="12604402" cy="853380"/>
            <a:chOff x="0" y="0"/>
            <a:chExt cx="16805870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568577" y="6699945"/>
            <a:ext cx="12631787" cy="853380"/>
            <a:chOff x="0" y="0"/>
            <a:chExt cx="16842383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843909" y="6773019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df.to_excel('nome.xlsx', index=False)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82269" y="7777311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Salva o DataFrame como arquivo Excel. O parâmetro index=False evita incluir os índices das linhas na planilha final.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0965" y="7560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938956"/>
            <a:chOff x="0" y="0"/>
            <a:chExt cx="24384000" cy="12519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251966"/>
            </a:xfrm>
            <a:custGeom>
              <a:avLst/>
              <a:gdLst/>
              <a:ahLst/>
              <a:cxnLst/>
              <a:rect l="l" t="t" r="r" b="b"/>
              <a:pathLst>
                <a:path w="24384000" h="1251966">
                  <a:moveTo>
                    <a:pt x="0" y="0"/>
                  </a:moveTo>
                  <a:lnTo>
                    <a:pt x="24384000" y="0"/>
                  </a:lnTo>
                  <a:lnTo>
                    <a:pt x="24384000" y="1251966"/>
                  </a:lnTo>
                  <a:lnTo>
                    <a:pt x="0" y="125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" b="-2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2097" y="181201"/>
            <a:ext cx="13250168" cy="58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0"/>
              </a:lnSpc>
            </a:pPr>
            <a:r>
              <a:rPr lang="en-US" sz="3611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Limpeza de Dados: Removendo e Tratando Valores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097" y="1573320"/>
            <a:ext cx="3325415" cy="28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6"/>
              </a:lnSpc>
            </a:pPr>
            <a:r>
              <a:rPr lang="en-US" sz="170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Removendo Linhas e Colunas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2097" y="2085827"/>
            <a:ext cx="75010" cy="75009"/>
            <a:chOff x="0" y="0"/>
            <a:chExt cx="100013" cy="100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819" y="1983749"/>
            <a:ext cx="1886993" cy="25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583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Linhas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27107" y="2413123"/>
            <a:ext cx="7975104" cy="465535"/>
            <a:chOff x="0" y="0"/>
            <a:chExt cx="10633472" cy="6207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00819" y="2398264"/>
            <a:ext cx="9736957" cy="30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8"/>
              </a:lnSpc>
            </a:pPr>
            <a:r>
              <a:rPr lang="en-US" sz="1427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df.drop(0, axis=0)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819" y="3254978"/>
            <a:ext cx="11279861" cy="31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1594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Remove linhas específicas pelo índice.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2097" y="4244429"/>
            <a:ext cx="75010" cy="75009"/>
            <a:chOff x="0" y="0"/>
            <a:chExt cx="100013" cy="1000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00819" y="413566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7107" y="4520802"/>
            <a:ext cx="7975104" cy="465535"/>
            <a:chOff x="0" y="0"/>
            <a:chExt cx="10633472" cy="6207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00819" y="4534010"/>
            <a:ext cx="7674769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df.drop('column', axis=1)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107" y="5091113"/>
            <a:ext cx="7960221" cy="29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52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Elimina colunas desnecessárias do DataFrame.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7107" y="6020694"/>
            <a:ext cx="2773115" cy="26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Tratamento de Valores Vazios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51817" y="6710003"/>
            <a:ext cx="8534400" cy="19050"/>
            <a:chOff x="0" y="0"/>
            <a:chExt cx="11379200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537270" y="7025904"/>
            <a:ext cx="190931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Colunas Vazias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27107" y="7650646"/>
            <a:ext cx="7975104" cy="434269"/>
            <a:chOff x="0" y="0"/>
            <a:chExt cx="11399043" cy="6207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537270" y="7681169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df.dropna(how='all', axis=1)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144000" y="3026378"/>
            <a:ext cx="8534400" cy="19050"/>
            <a:chOff x="0" y="0"/>
            <a:chExt cx="11379200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144000" y="3350228"/>
            <a:ext cx="1985962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Linhas com NaN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129117" y="4002285"/>
            <a:ext cx="8549282" cy="465535"/>
            <a:chOff x="0" y="0"/>
            <a:chExt cx="11399043" cy="6207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9304884" y="4034392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129117" y="4896445"/>
            <a:ext cx="8534400" cy="19050"/>
            <a:chOff x="0" y="0"/>
            <a:chExt cx="11379200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162158" y="5244430"/>
            <a:ext cx="166925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Zero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162158" y="5797004"/>
            <a:ext cx="8549282" cy="465535"/>
            <a:chOff x="0" y="0"/>
            <a:chExt cx="11399043" cy="62071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279285" y="5829111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df['col'].fillna(0)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129117" y="6657529"/>
            <a:ext cx="8534400" cy="19050"/>
            <a:chOff x="0" y="0"/>
            <a:chExt cx="11379200" cy="25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9162158" y="6838504"/>
            <a:ext cx="1708845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Média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162158" y="7393161"/>
            <a:ext cx="8549282" cy="465535"/>
            <a:chOff x="0" y="0"/>
            <a:chExt cx="11399043" cy="6207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9312325" y="7421736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df['col'].fillna(df['col'].mean())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177040" y="8249221"/>
            <a:ext cx="8534400" cy="19050"/>
            <a:chOff x="0" y="0"/>
            <a:chExt cx="11379200" cy="25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129117" y="853497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Forward Fill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136559" y="8886081"/>
            <a:ext cx="8549282" cy="465535"/>
            <a:chOff x="0" y="0"/>
            <a:chExt cx="11399043" cy="62071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9286726" y="8918188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df.ffill()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1089</Words>
  <Application>Microsoft Office PowerPoint</Application>
  <PresentationFormat>Personalizar</PresentationFormat>
  <Paragraphs>159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Barlow Bold Italics</vt:lpstr>
      <vt:lpstr>Barlow Bold</vt:lpstr>
      <vt:lpstr>Consolas</vt:lpstr>
      <vt:lpstr>Anton</vt:lpstr>
      <vt:lpstr>Arial</vt:lpstr>
      <vt:lpstr>Arimo Bold</vt:lpstr>
      <vt:lpstr>Barlow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Guia-Completo-de-Pandas-para-Iniciantes.pptx</dc:title>
  <cp:lastModifiedBy>Davi Reis</cp:lastModifiedBy>
  <cp:revision>2</cp:revision>
  <dcterms:created xsi:type="dcterms:W3CDTF">2006-08-16T00:00:00Z</dcterms:created>
  <dcterms:modified xsi:type="dcterms:W3CDTF">2025-10-03T17:06:28Z</dcterms:modified>
  <dc:identifier>DAG0eLyuPn0</dc:identifier>
</cp:coreProperties>
</file>